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6"/>
  </p:notesMasterIdLst>
  <p:sldIdLst>
    <p:sldId id="256" r:id="rId3"/>
    <p:sldId id="300" r:id="rId4"/>
    <p:sldId id="298" r:id="rId5"/>
    <p:sldId id="260" r:id="rId6"/>
    <p:sldId id="297" r:id="rId7"/>
    <p:sldId id="299" r:id="rId8"/>
    <p:sldId id="268" r:id="rId9"/>
    <p:sldId id="307" r:id="rId10"/>
    <p:sldId id="308" r:id="rId11"/>
    <p:sldId id="309" r:id="rId12"/>
    <p:sldId id="310" r:id="rId13"/>
    <p:sldId id="271" r:id="rId14"/>
    <p:sldId id="302" r:id="rId15"/>
    <p:sldId id="311" r:id="rId16"/>
    <p:sldId id="312" r:id="rId17"/>
    <p:sldId id="313" r:id="rId18"/>
    <p:sldId id="276" r:id="rId19"/>
    <p:sldId id="314" r:id="rId20"/>
    <p:sldId id="315" r:id="rId21"/>
    <p:sldId id="316" r:id="rId22"/>
    <p:sldId id="317" r:id="rId23"/>
    <p:sldId id="280" r:id="rId24"/>
    <p:sldId id="318" r:id="rId25"/>
    <p:sldId id="328" r:id="rId26"/>
    <p:sldId id="319" r:id="rId27"/>
    <p:sldId id="320" r:id="rId28"/>
    <p:sldId id="321" r:id="rId29"/>
    <p:sldId id="329" r:id="rId30"/>
    <p:sldId id="322" r:id="rId31"/>
    <p:sldId id="323" r:id="rId32"/>
    <p:sldId id="324" r:id="rId33"/>
    <p:sldId id="325" r:id="rId34"/>
    <p:sldId id="330" r:id="rId35"/>
    <p:sldId id="326" r:id="rId36"/>
    <p:sldId id="327" r:id="rId37"/>
    <p:sldId id="331" r:id="rId38"/>
    <p:sldId id="332" r:id="rId39"/>
    <p:sldId id="337" r:id="rId40"/>
    <p:sldId id="333" r:id="rId41"/>
    <p:sldId id="334" r:id="rId42"/>
    <p:sldId id="335" r:id="rId43"/>
    <p:sldId id="336" r:id="rId44"/>
    <p:sldId id="26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576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4C25B-381F-4972-8BD8-C76D248EDD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3D4E3-F6BF-42FD-9692-6E6FE82379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62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27585"/>
      </p:ext>
    </p:extLst>
  </p:cSld>
  <p:clrMapOvr>
    <a:masterClrMapping/>
  </p:clrMapOvr>
  <p:transition spd="slow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716130"/>
      </p:ext>
    </p:extLst>
  </p:cSld>
  <p:clrMapOvr>
    <a:masterClrMapping/>
  </p:clrMapOvr>
  <p:transition spd="slow"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03386"/>
      </p:ext>
    </p:extLst>
  </p:cSld>
  <p:clrMapOvr>
    <a:masterClrMapping/>
  </p:clrMapOvr>
  <p:transition spd="slow"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64787"/>
      </p:ext>
    </p:extLst>
  </p:cSld>
  <p:clrMapOvr>
    <a:masterClrMapping/>
  </p:clrMapOvr>
  <p:transition spd="slow"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72881"/>
      </p:ext>
    </p:extLst>
  </p:cSld>
  <p:clrMapOvr>
    <a:masterClrMapping/>
  </p:clrMapOvr>
  <p:transition spd="slow">
    <p:comb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91776"/>
      </p:ext>
    </p:extLst>
  </p:cSld>
  <p:clrMapOvr>
    <a:masterClrMapping/>
  </p:clrMapOvr>
  <p:transition spd="slow">
    <p:comb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89164"/>
      </p:ext>
    </p:extLst>
  </p:cSld>
  <p:clrMapOvr>
    <a:masterClrMapping/>
  </p:clrMapOvr>
  <p:transition spd="slow">
    <p:comb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59392"/>
      </p:ext>
    </p:extLst>
  </p:cSld>
  <p:clrMapOvr>
    <a:masterClrMapping/>
  </p:clrMapOvr>
  <p:transition spd="slow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71851"/>
      </p:ext>
    </p:extLst>
  </p:cSld>
  <p:clrMapOvr>
    <a:masterClrMapping/>
  </p:clrMapOvr>
  <p:transition spd="slow">
    <p:comb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37117"/>
      </p:ext>
    </p:extLst>
  </p:cSld>
  <p:clrMapOvr>
    <a:masterClrMapping/>
  </p:clrMapOvr>
  <p:transition spd="slow">
    <p:comb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81487"/>
      </p:ext>
    </p:extLst>
  </p:cSld>
  <p:clrMapOvr>
    <a:masterClrMapping/>
  </p:clrMapOvr>
  <p:transition spd="slow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64FB6-EB6B-4081-90DB-DF7012F5FB0D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8F6E5-6B32-46AE-A804-6E2063E28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mb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CF871-55B0-4E58-BFA6-A8627B7363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893C6-A9C7-4FAF-A119-239BCE0FB96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7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mb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414" y="692696"/>
            <a:ext cx="8215370" cy="335758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ФРАЗЕОЛОГИЗМЫ </a:t>
            </a:r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</a:br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С </a:t>
            </a:r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ПРИЧАСТИЯМИ : ЗНАЧЕНИЕ, ПРОИСХОЖДЕНИЕ И УПОТРЕБЛЕНИЕ В РЕЧИ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0856" y="42210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Работу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выполнили </a:t>
            </a:r>
            <a:r>
              <a:rPr lang="ru-RU" sz="2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учащиеся </a:t>
            </a:r>
            <a:r>
              <a:rPr lang="ru-RU" sz="24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ГБОУ  «Школа № 2114</a:t>
            </a:r>
            <a:r>
              <a:rPr lang="ru-RU" sz="2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:</a:t>
            </a:r>
            <a:endParaRPr lang="ru-RU" sz="2400" b="1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Багаутдинова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 Богдана, Быковская Полина, Титова Екатерина,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Чекулаева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 Анастасия, Штанько Ирина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Руководитель: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Лизунова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О.А.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5949280"/>
            <a:ext cx="1601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Москва 2015г.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358246" cy="1714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Происхождение сочетания «битый час» чисто русское, его связывают с появлением в середине XV века первых часов с боем. Изначально битый час - это время от одного удара часов до другого.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714620"/>
            <a:ext cx="5072098" cy="3804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85738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«Чуть не битый час толкуем, а все попусту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».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(Мельников- Печерский).</a:t>
            </a:r>
          </a:p>
        </p:txBody>
      </p:sp>
      <p:pic>
        <p:nvPicPr>
          <p:cNvPr id="4100" name="Picture 4" descr="http://a9.vietbao.vn/images/vi955/2011/5/55380039-1305368044-dien-thoai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 t="560" r="8933"/>
          <a:stretch>
            <a:fillRect/>
          </a:stretch>
        </p:blipFill>
        <p:spPr bwMode="auto">
          <a:xfrm>
            <a:off x="1928794" y="2285992"/>
            <a:ext cx="5286412" cy="4081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036496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013340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КАК ВЫЖАТЫЙ ЛИМОН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5" name="Изображение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357298"/>
            <a:ext cx="2859913" cy="5157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-9325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2143116"/>
            <a:ext cx="4357718" cy="392909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a typeface="Al Nile" charset="-78"/>
                <a:cs typeface="Al Nile" charset="-78"/>
              </a:rPr>
              <a:t>Фразеологизм «как выжатый лимон» имеет несколько значений: 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a typeface="Al Nile" charset="-78"/>
                <a:cs typeface="Al Nile" charset="-78"/>
              </a:rPr>
              <a:t>-во-первых, это предельно уставший , измождённый                                                   человек;                                                        -во-вторых, это  человек,                                                      утративший творческие                                                      способности, духовные силы.</a:t>
            </a:r>
          </a:p>
          <a:p>
            <a:pPr algn="l"/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Изображение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571612"/>
            <a:ext cx="4008522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325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0"/>
            <a:ext cx="8786874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8573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Происхождение фразеологизма «как выжатый лимон» связывают с бытовой жизнью людей. Так говорили 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предмете уже не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нужном: бросили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, как выжатый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лимон, бросили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, как перчатки после бала. </a:t>
            </a:r>
          </a:p>
        </p:txBody>
      </p:sp>
      <p:pic>
        <p:nvPicPr>
          <p:cNvPr id="3074" name="Picture 2" descr="http://partiyachestno.org/wp-content/uploads/2013/10/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928934"/>
            <a:ext cx="4857784" cy="3643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8572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«Какой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я талант? Выжатый лимон, сосулька»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(А. Чехов).</a:t>
            </a:r>
          </a:p>
        </p:txBody>
      </p:sp>
      <p:pic>
        <p:nvPicPr>
          <p:cNvPr id="2050" name="Picture 2" descr="http://media.vorotila.net/items/9/9/8/t1@99841345-90c8-46ad-8a91-42b21399e3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071678"/>
            <a:ext cx="6044708" cy="4390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974" y="-357214"/>
            <a:ext cx="10287072" cy="7936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7418565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14300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ДЕНЬГИ, ВЫБРОШЕННЫЕ НА ВЕТЕР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6" name="Picture 2" descr="C:\Users\User\Desktop\Картинки к фразеологизму\547150-602238.jpg"/>
          <p:cNvPicPr>
            <a:picLocks noChangeAspect="1" noChangeArrowheads="1"/>
          </p:cNvPicPr>
          <p:nvPr/>
        </p:nvPicPr>
        <p:blipFill>
          <a:blip r:embed="rId3"/>
          <a:srcRect b="10070"/>
          <a:stretch>
            <a:fillRect/>
          </a:stretch>
        </p:blipFill>
        <p:spPr bwMode="auto">
          <a:xfrm>
            <a:off x="1571604" y="1928802"/>
            <a:ext cx="5900265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1429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358246" cy="12858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Фразеологизм «деньги выброшенные  на ветер» обозначает бесполезное расходование средств, зря потраченные деньги. </a:t>
            </a: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2" descr="C:\Users\User\Desktop\Картинки к фразеологизму\1410694031_new-18028-2011-10-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428868"/>
            <a:ext cx="6533929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ВЫЕДЕННОГО ЯЙЦА НЕ СТОИТ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357298"/>
            <a:ext cx="5590070" cy="4143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4287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Фразеологизм «деньги, выброшенные на ветер» произошел от крылатой фразы «бросать деньги на ветер», то есть тратить их впустую.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122" name="Picture 2" descr="http://img3.proshkolu.ru/content/media/pic/std/3000000/2350000/2349331-cfc3fc2a60b798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571744"/>
            <a:ext cx="6124080" cy="3967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029" y="6395"/>
            <a:ext cx="9372532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52736"/>
            <a:ext cx="8358246" cy="20781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«Я никогда в азартные игры не играл, — заметил Санин. — В самом деле? Да вы совершенство. Впрочем, и я не играю. Глупо бросать деньги на ветер.»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(И. Тургенев).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«Богатые люди денег на ветер не бросают – так ведут себя только бедняки».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П.Коэльо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146" name="Picture 2" descr="http://www.curierulnational.ro/poze-cnr/119296max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085957"/>
            <a:ext cx="5665262" cy="3772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45719"/>
            <a:ext cx="73152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5362" name="Picture 2" descr="http://hq-wallpapers.ru/wallpapers/13/hq-wallpapers_ru_nature_60697_1920x108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9563" r="19563"/>
          <a:stretch>
            <a:fillRect/>
          </a:stretch>
        </p:blipFill>
        <p:spPr bwMode="auto">
          <a:xfrm>
            <a:off x="-37578" y="43996"/>
            <a:ext cx="9181578" cy="6814004"/>
          </a:xfrm>
          <a:prstGeom prst="rect">
            <a:avLst/>
          </a:prstGeom>
          <a:noFill/>
        </p:spPr>
      </p:pic>
      <p:pic>
        <p:nvPicPr>
          <p:cNvPr id="15363" name="Picture 3" descr="C:\Users\User\Desktop\Картинки к фразеологизму\4019108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71546"/>
            <a:ext cx="6000792" cy="44291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247352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ВООРУЖЕН ДО ЗУБОВ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6" name="Picture 6" descr="http://cs625731.vk.me/v625731749/4eebd/oheOK8t8WH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2357430"/>
            <a:ext cx="8010107" cy="3000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335758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Фразеологизм «вооружен до зубов» употребляется в значении «имеющий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разнообразное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оружие».</a:t>
            </a:r>
          </a:p>
        </p:txBody>
      </p:sp>
      <p:pic>
        <p:nvPicPr>
          <p:cNvPr id="7170" name="Picture 2" descr="http://cs623122.vk.me/v623122471/43822/q_CQmCbFX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456" y="2204864"/>
            <a:ext cx="5904656" cy="449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8929718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714488"/>
            <a:ext cx="5000660" cy="43577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Есть мнение: поскольку рыцарские доспехи - по шлемы с подвижными частями забрала включительно (обе челюсти защищены) - также считались "предметом вооружения", то и происхождение фразеологизма «вооружен до зубов» связано с образом отлично подготовленного к бою воина - в полных латах и со всем оружейным прибором.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4" name="Picture 2" descr="http://cs413526.vk.me/v413526293/1d9a/5seJFo4Hf8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71546"/>
            <a:ext cx="3329472" cy="5464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358246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«Исправник,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вооруженный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до зубов,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отвечал им с видом таинственным и суетливым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».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(А. Пушкин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218" name="Picture 2" descr="http://bashny.net/uploads/images/00/00/37/2013/06/24/b45ad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2" t="665" r="8009"/>
          <a:stretch>
            <a:fillRect/>
          </a:stretch>
        </p:blipFill>
        <p:spPr bwMode="auto">
          <a:xfrm>
            <a:off x="2571736" y="2214554"/>
            <a:ext cx="3857652" cy="4287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pic>
        <p:nvPicPr>
          <p:cNvPr id="6" name="Picture 4" descr="http://cs625731.vk.me/v625731749/4eec4/XnUbW5mhqc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5254"/>
            <a:ext cx="6572297" cy="6852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858312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ИВАН, РОДСТВА НЕ ПОМНЯЩИЙ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1026" name="Picture 2" descr="&amp;Icy;&amp;vcy;&amp;acy;&amp;ncy; &amp;rcy;&amp;ocy;&amp;dcy;&amp;scy;&amp;tcy;&amp;vcy;&amp;acy; &amp;ncy;&amp;iecy; &amp;pcy;&amp;ocy;&amp;mcy;&amp;ncy;&amp;yacy;&amp;shchcy;&amp;icy;&amp;jcy;&amp;j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11146"/>
            <a:ext cx="3010656" cy="537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1714488"/>
            <a:ext cx="4071966" cy="4500594"/>
          </a:xfrm>
        </p:spPr>
        <p:txBody>
          <a:bodyPr>
            <a:noAutofit/>
          </a:bodyPr>
          <a:lstStyle/>
          <a:p>
            <a:pPr lvl="0">
              <a:buClr>
                <a:srgbClr val="F3A447"/>
              </a:buClr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Иванами, не помнящими родства, в народе называют каждого, кто отрекается от родных, друзей, привязанностей. Войдя в литературную речь, выражение приобрело более широкий смысл: человек без идей, убеждений, традиций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равнодушный ко всему.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0242" name="Picture 2" descr="http://cs623931.vk.me/v623931765/56993/tvqi2WAFIW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r="38032"/>
          <a:stretch/>
        </p:blipFill>
        <p:spPr bwMode="auto">
          <a:xfrm>
            <a:off x="285720" y="1428736"/>
            <a:ext cx="4179064" cy="5050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500174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54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521497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«Выеденного яйца не стоит»-  значит не заслуживает внимания, не имеет значения, не имеет цены.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Выражение применяется по отношению к чему-либо, что не представляет совершенно никакой ценности; по отношению к тому, на что совершенно не нужно тратить своих усилий;              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 по отношению к проблемам,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о которых даже не стоит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задумываться или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беспокоиться по причине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их абсолютной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незначительности.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fHyDWNPD9Fk.jpg"/>
          <p:cNvPicPr>
            <a:picLocks noChangeAspect="1"/>
          </p:cNvPicPr>
          <p:nvPr/>
        </p:nvPicPr>
        <p:blipFill>
          <a:blip r:embed="rId3" cstate="print"/>
          <a:srcRect l="3879" t="12069" r="13361" b="6896"/>
          <a:stretch>
            <a:fillRect/>
          </a:stretch>
        </p:blipFill>
        <p:spPr>
          <a:xfrm>
            <a:off x="0" y="3500414"/>
            <a:ext cx="457203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929718" cy="92869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86874" cy="521497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Пришло это выражение с каторги. Бежавшие без документов каторжники, попадая в руки полиции и желая скрыть свое прошлое,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как один, именовали себя «Иванами», а на вопросы о родичах отвечали, что «родства своего не помнят». Так </a:t>
            </a:r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«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Иванами, родства не помнящими</a:t>
            </a:r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» 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и записывали их в полицейские протоколы. Имя Иван избиралось при этом                                                                                                                                                                                       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         совсем не случайно: издавна                                     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оно было  самым                                                       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            распространенным русским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       именем. Так, «Иванами,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    родства не помнящими»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                         записывали их в полицейские </a:t>
            </a:r>
          </a:p>
          <a:p>
            <a:pPr lvl="0"/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протоколы.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268" name="Picture 4" descr="https://im2-tub-ru.yandex.net/i?id=4c51fbd2c02339d3884c1026e52d5145&amp;n=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9" r="34161"/>
          <a:stretch>
            <a:fillRect/>
          </a:stretch>
        </p:blipFill>
        <p:spPr bwMode="auto">
          <a:xfrm>
            <a:off x="0" y="3203150"/>
            <a:ext cx="4786314" cy="3654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428760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Я смотрю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ты Иван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родства не помнящий!»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- сказал Сергей.</a:t>
            </a:r>
          </a:p>
          <a:p>
            <a:pPr lvl="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(И.С.Тургенев) </a:t>
            </a: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mg-fotki.yandex.ru/get/9059/102699435.ad3/0_c7b74_a01a5fb4_XX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12732"/>
            <a:ext cx="2652896" cy="434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pic>
        <p:nvPicPr>
          <p:cNvPr id="12290" name="Picture 2" descr="http://player.myshared.ru/937712/data/images/img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-10471"/>
            <a:ext cx="5494776" cy="6868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ЗАБЛУДШАЯ ОВЦА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flipH="1">
            <a:off x="2357422" y="1571612"/>
            <a:ext cx="3996573" cy="4984318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4287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 w="11430" cmpd="sng">
                  <a:noFill/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Под словами «заблудшая овца»  подразумевают хорошего, но случайно сбившегося «с пути истинного» человека.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338" name="Picture 2" descr="http://en.akzhana.com/media/89/download/2009_11_%D0%97%D0%B0%D0%B1%D0%BB%D1%83%D0%B4%D1%88%D0%B0%D1%8F_%D0%BE%D0%B2%D1%86%D0%B0_80x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80" y="2420888"/>
            <a:ext cx="5472608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538" y="928670"/>
            <a:ext cx="3500462" cy="5572140"/>
          </a:xfrm>
        </p:spPr>
        <p:txBody>
          <a:bodyPr>
            <a:noAutofit/>
          </a:bodyPr>
          <a:lstStyle/>
          <a:p>
            <a:pPr>
              <a:buClr>
                <a:srgbClr val="F3A447"/>
              </a:buClr>
            </a:pPr>
            <a:r>
              <a:rPr lang="ru-RU" sz="2400" b="1" dirty="0" smtClean="0">
                <a:ln w="11430" cmpd="sng">
                  <a:noFill/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/>
                <a:cs typeface="Times New Roman" pitchFamily="18" charset="0"/>
              </a:rPr>
              <a:t>В Евангелии рассказывается притча (поучительная история  с иносказанием): у человека было стадо овец, из которых одна заблудилась и пропала. Но хозяин, так как ему было дорого каждое животное стада, оставил остальных и пошел на поиски пропавшей овцы, разыскал её и принес домой на плечах. 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vicpeled.smyart.com/art/pics/852/l/%D0%9E%20%D0%9F%D0%B0%D1%81%D1%82%D1%8B%D1%80%D0%B5%20%D0%B8%20%D0%B7%D0%B0%D0%B1%D0%BB%20%D0%BE%D0%B2%D1%86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5180099" cy="4214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857256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Я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исключённый из духовного звания причетник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сиречь овца заблудшая.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”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(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М.Е.Салтыков- Щедрин)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6386" name="Picture 2" descr="http://ic.pics.livejournal.com/sergey_v_fomin/72076302/216957/216957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2285992"/>
            <a:ext cx="3782637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 flipH="1">
            <a:off x="0" y="0"/>
            <a:ext cx="9144000" cy="6858000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ГЛАС ВОПИЮЩЕГО В ПУСТЫНЕ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5" name="Picture 2" descr="http://mtdata.ru/u23/photo8533/20625685936-0/bi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802" y="1313071"/>
            <a:ext cx="6609345" cy="5116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358246" cy="22145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Фразеологизм «глас вопиющего в пустыне» употребляется в значении напрасный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, никем не услышанный призыв к чему-то. С давних пор этим выражением обозначали безразличные призывы и уговоры сделать определенные действия, которые никто не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слушает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 которые заранее обречены на провал. </a:t>
            </a:r>
          </a:p>
        </p:txBody>
      </p:sp>
      <p:pic>
        <p:nvPicPr>
          <p:cNvPr id="6" name="Picture 4" descr="http://www.erarta.com/.content/images/pictures/G081009083.jpg?__scale=w:636,h:458,t:2,q: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357562"/>
            <a:ext cx="4429155" cy="3189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blwQzWFP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275" y="-41373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1714488"/>
            <a:ext cx="4929222" cy="45005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Выражение «глас вопиющего в пустыне» является цитатой библейских текстов. В Ветхом Завете, в книге Пророка Исаии и Иоанна, говорится: "Глас вопиющего в пустыне: приготовьте пути Господу, прямым сделайте в степи стези Богу нашему«. Однако призывы пророков остались напрасными, большинство людей не прислушались к ним.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9458" name="Picture 2" descr="http://katalog-books.ru/books/hristos/files/011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142984"/>
            <a:ext cx="3564453" cy="5489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86874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2143116"/>
            <a:ext cx="4286280" cy="2571768"/>
          </a:xfrm>
        </p:spPr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”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В годину мрака и печали.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Как люди Русские молчали,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Глас вопиющего в пустыне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Один раздался на чужбине.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”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(Н.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П.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Огарев. Предисловие                                                   к "Колоколу" Герцена.)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20482" name="Picture 2" descr="http://cult-and-art.net/uploads/posts_meta/albums/79240_album-zzzd8n2yzndfkddzbbt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71546"/>
            <a:ext cx="4232047" cy="5260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cs413526.vk.me/v413526293/1d9a/5seJFo4Hf8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861"/>
            <a:ext cx="4214810" cy="6917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vicpeled.smyart.com/art/pics/852/l/%D0%9E%20%D0%9F%D0%B0%D1%81%D1%82%D1%8B%D1%80%D0%B5%20%D0%B8%20%D0%B7%D0%B0%D0%B1%D0%BB%20%D0%BE%D0%B2%D1%86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0"/>
            <a:ext cx="4929190" cy="4010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fHyDWNPD9F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861048"/>
            <a:ext cx="4932040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7819232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92869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Происхождение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285860"/>
            <a:ext cx="8215370" cy="478634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Совершенно очевидно, что выеденное яйцо - это ничто иное как скорлупа. А куда нам годится скорлупа и какую она представляет ценность? Да практически нулевую, если не считать того, что её можно скормить курам, чтобы повысить у них в организме уровень кальция, что положительно скажется на качестве яиц, которые она будет нести. В остальном, если у вас                                                            нет курятника, выеденные яйца                                                                     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 основном приравнивают                                                          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 отходам и преспокойно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выбрасывают в мусорное 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ведро.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gL0BPRvJSF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3" y="3714752"/>
            <a:ext cx="4190997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Употребление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358246" cy="200026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«Да чего ж ты рассердился так горячо…» – «Есть из чего сердиться! Дело яйца выеденного не стоит, а я стану из-за него сердиться!»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(Н. Гоголь.)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«А я тебе прямо скажу, что вся твоя система выеденного яйца не стоит.»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(Д.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Мамин-Сибиряк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.)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286124"/>
            <a:ext cx="4572032" cy="3429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" y="1"/>
            <a:ext cx="4128053" cy="4714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664"/>
            <a:ext cx="5220072" cy="3324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678" y="3330690"/>
            <a:ext cx="5118322" cy="3527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5393"/>
            <a:ext cx="4067943" cy="2172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227599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0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715436" cy="107157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БИТЫЙ ЧАС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pic>
        <p:nvPicPr>
          <p:cNvPr id="6" name="Рисунок 5" descr="P-6VjJPqB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285860"/>
            <a:ext cx="6191293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g_zrodlo_wprost_pl_03_05_2011_g74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32" y="-9325"/>
            <a:ext cx="9156432" cy="686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001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cs typeface="Aparajita" pitchFamily="34" charset="0"/>
              </a:rPr>
              <a:t>Значение фразеологизма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8573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Фразеологизм «битый час» имеет  значение  «целый час, долгое время». Он употребляется, когда хотят сказать о долгом ожидании чего-либо или кого-нибудь и подчеркнуть, что данное время потеряно зря.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77FxUvYCL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2928934"/>
            <a:ext cx="50760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926</Words>
  <Application>Microsoft Office PowerPoint</Application>
  <PresentationFormat>Экран (4:3)</PresentationFormat>
  <Paragraphs>84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1_Тема Office</vt:lpstr>
      <vt:lpstr>ФРАЗЕОЛОГИЗМЫ  С ПРИЧАСТИЯМИ : ЗНАЧЕНИЕ, ПРОИСХОЖДЕНИЕ И УПОТРЕБЛЕНИЕ В РЕЧИ</vt:lpstr>
      <vt:lpstr>ВЫЕДЕННОГО ЯЙЦА НЕ СТОИТ</vt:lpstr>
      <vt:lpstr>Значение фразеологизма</vt:lpstr>
      <vt:lpstr>Презентация PowerPoint</vt:lpstr>
      <vt:lpstr>Происхождение фразеологизма</vt:lpstr>
      <vt:lpstr>Употребление фразеологизма</vt:lpstr>
      <vt:lpstr>Презентация PowerPoint</vt:lpstr>
      <vt:lpstr>БИТЫЙ ЧАС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КАК ВЫЖАТЫЙ ЛИМОН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ДЕНЬГИ, ВЫБРОШЕННЫЕ НА ВЕТЕР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ВООРУЖЕН ДО ЗУБОВ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ИВАН, РОДСТВА НЕ ПОМНЯЩИЙ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ЗАБЛУДШАЯ ОВЦА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ГЛАС ВОПИЮЩЕГО В ПУСТЫНЕ</vt:lpstr>
      <vt:lpstr>Значение фразеологизма</vt:lpstr>
      <vt:lpstr>Происхождение фразеологизма</vt:lpstr>
      <vt:lpstr>Употребление фразеологизма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Фразеологизмы</dc:title>
  <dc:creator>Администратор</dc:creator>
  <cp:lastModifiedBy>user</cp:lastModifiedBy>
  <cp:revision>69</cp:revision>
  <dcterms:created xsi:type="dcterms:W3CDTF">2015-10-26T17:34:50Z</dcterms:created>
  <dcterms:modified xsi:type="dcterms:W3CDTF">2016-01-20T07:09:01Z</dcterms:modified>
</cp:coreProperties>
</file>